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4" r:id="rId3"/>
    <p:sldId id="263" r:id="rId4"/>
    <p:sldId id="258" r:id="rId5"/>
    <p:sldId id="259" r:id="rId6"/>
    <p:sldId id="265" r:id="rId7"/>
    <p:sldId id="260" r:id="rId8"/>
    <p:sldId id="266" r:id="rId9"/>
    <p:sldId id="267" r:id="rId10"/>
    <p:sldId id="268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B59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1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9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3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8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4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7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367D-797D-430E-866E-518548BC7359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C385C-C654-436C-9607-A20CDAD5D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2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220" y="689322"/>
            <a:ext cx="9804400" cy="2387600"/>
          </a:xfrm>
          <a:effectLst>
            <a:glow rad="1905000">
              <a:schemeClr val="accent1">
                <a:satMod val="175000"/>
                <a:alpha val="98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6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508000">
                    <a:schemeClr val="tx1">
                      <a:alpha val="11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Noise, Instruction, and Cognitive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4677" y="3166131"/>
            <a:ext cx="3479800" cy="25365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Tristan Swatts </a:t>
            </a:r>
            <a:endParaRPr lang="en-U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469900">
                  <a:schemeClr val="tx1"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Mentor: Dr. Melissa Birkett</a:t>
            </a:r>
          </a:p>
          <a:p>
            <a:pPr>
              <a:lnSpc>
                <a:spcPct val="10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Northern Arizona University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NASA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Space Grant </a:t>
            </a:r>
            <a:endParaRPr lang="en-US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469900">
                  <a:schemeClr val="tx1"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469900"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April 16,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74" y="5285153"/>
            <a:ext cx="1580654" cy="15728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7842" y="5957190"/>
            <a:ext cx="2450123" cy="900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" y="5717973"/>
            <a:ext cx="2241270" cy="13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51983"/>
              </p:ext>
            </p:extLst>
          </p:nvPr>
        </p:nvGraphicFramePr>
        <p:xfrm>
          <a:off x="296563" y="3458493"/>
          <a:ext cx="11590638" cy="1539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0204"/>
                <a:gridCol w="1656745"/>
                <a:gridCol w="2248439"/>
                <a:gridCol w="2631068"/>
                <a:gridCol w="2694182"/>
              </a:tblGrid>
              <a:tr h="7699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1BB59"/>
                          </a:solidFill>
                          <a:effectLst/>
                        </a:rPr>
                        <a:t>Item Order</a:t>
                      </a:r>
                      <a:endParaRPr lang="en-US" sz="1800" dirty="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81BB59"/>
                          </a:solidFill>
                          <a:effectLst/>
                        </a:rPr>
                        <a:t>Control Group (n=5)</a:t>
                      </a:r>
                      <a:endParaRPr lang="en-US" sz="180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81BB59"/>
                          </a:solidFill>
                          <a:effectLst/>
                        </a:rPr>
                        <a:t>Noise Group (n=3)</a:t>
                      </a:r>
                      <a:endParaRPr lang="en-US" sz="180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81BB59"/>
                          </a:solidFill>
                          <a:effectLst/>
                        </a:rPr>
                        <a:t>Noise + Instruction Group (n=3)</a:t>
                      </a:r>
                      <a:endParaRPr lang="en-US" sz="180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1BB59"/>
                          </a:solidFill>
                          <a:effectLst/>
                        </a:rPr>
                        <a:t>p values</a:t>
                      </a:r>
                      <a:endParaRPr lang="en-US" sz="1800" dirty="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699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1BB59"/>
                          </a:solidFill>
                          <a:effectLst/>
                        </a:rPr>
                        <a:t>Number Correct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1BB59"/>
                          </a:solidFill>
                          <a:effectLst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81BB59"/>
                          </a:solidFill>
                          <a:effectLst/>
                        </a:rPr>
                        <a:t>mean±SD</a:t>
                      </a:r>
                      <a:r>
                        <a:rPr lang="en-US" sz="1800" dirty="0">
                          <a:solidFill>
                            <a:srgbClr val="81BB59"/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rgbClr val="81BB59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30.80 (0.84)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20.25 (13.25)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41.25 (22.57)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0.167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858779"/>
              </p:ext>
            </p:extLst>
          </p:nvPr>
        </p:nvGraphicFramePr>
        <p:xfrm>
          <a:off x="290613" y="5189837"/>
          <a:ext cx="11596588" cy="1465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6420"/>
                <a:gridCol w="1612867"/>
                <a:gridCol w="2319317"/>
                <a:gridCol w="2702143"/>
                <a:gridCol w="2625841"/>
              </a:tblGrid>
              <a:tr h="5861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Berchara’s</a:t>
                      </a:r>
                      <a:r>
                        <a:rPr lang="en-US" sz="1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Gambling Task</a:t>
                      </a:r>
                      <a:endParaRPr lang="en-US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Control Group (n=5)</a:t>
                      </a:r>
                      <a:endParaRPr lang="en-US" sz="160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Group (n=3)</a:t>
                      </a:r>
                      <a:endParaRPr lang="en-US" sz="160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+ Instruction Group (n=3)</a:t>
                      </a:r>
                      <a:endParaRPr lang="en-US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 values</a:t>
                      </a:r>
                      <a:endParaRPr lang="en-US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879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Advantageous Selections (C+D)-(A+B)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-16.00 (26.90)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45.5 (65.27)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25.00 (38.12)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0.158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590557"/>
              </p:ext>
            </p:extLst>
          </p:nvPr>
        </p:nvGraphicFramePr>
        <p:xfrm>
          <a:off x="296564" y="1779372"/>
          <a:ext cx="11590637" cy="1537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2349"/>
                <a:gridCol w="1596260"/>
                <a:gridCol w="2348370"/>
                <a:gridCol w="2740203"/>
                <a:gridCol w="2603455"/>
              </a:tblGrid>
              <a:tr h="922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Berg’s Card Sorting Test</a:t>
                      </a:r>
                      <a:endParaRPr lang="en-US" sz="18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Control Group (n=5)</a:t>
                      </a:r>
                      <a:endParaRPr lang="en-US" sz="18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Group (n=3)</a:t>
                      </a:r>
                      <a:endParaRPr lang="en-US" sz="180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+ Instruction Group (n=3)</a:t>
                      </a:r>
                      <a:endParaRPr lang="en-US" sz="180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 values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08305" algn="l"/>
                          <a:tab pos="834390" algn="l"/>
                        </a:tabLst>
                      </a:pP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	</a:t>
                      </a:r>
                      <a:endParaRPr lang="en-US" sz="18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48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Correct (</a:t>
                      </a:r>
                      <a:r>
                        <a:rPr lang="en-US" sz="1800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8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88.6 (27.68)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101.67 (5.86)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92.25 (9.60)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 Not Significant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00352"/>
              </p:ext>
            </p:extLst>
          </p:nvPr>
        </p:nvGraphicFramePr>
        <p:xfrm>
          <a:off x="290613" y="183056"/>
          <a:ext cx="11596587" cy="1454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6286"/>
                <a:gridCol w="1516298"/>
                <a:gridCol w="2332766"/>
                <a:gridCol w="2856491"/>
                <a:gridCol w="2564746"/>
              </a:tblGrid>
              <a:tr h="8725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Free Recall </a:t>
                      </a:r>
                      <a:endParaRPr lang="en-US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Control Group (n=5)</a:t>
                      </a:r>
                      <a:endParaRPr lang="en-US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Group (n=3)</a:t>
                      </a:r>
                      <a:endParaRPr lang="en-US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+ Instruction Group (n=3)</a:t>
                      </a:r>
                      <a:endParaRPr lang="en-US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 values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	</a:t>
                      </a:r>
                      <a:endParaRPr lang="en-US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816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Correct (</a:t>
                      </a:r>
                      <a:r>
                        <a:rPr lang="en-US" sz="1800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13.40 (3.91)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12.33 (3.06)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13.67 (1.15)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Not significant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122656" y="183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251" y="858838"/>
            <a:ext cx="3619500" cy="1325563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Discussion</a:t>
            </a:r>
            <a:endParaRPr lang="en-US" sz="6000" b="1" u="sng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7032" y="2315028"/>
            <a:ext cx="91299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Overall what </a:t>
            </a: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does this mean for my </a:t>
            </a: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research</a:t>
            </a: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?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No change between groups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Small Sample Size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Noise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NASA? </a:t>
            </a:r>
            <a:endParaRPr lang="en-US" sz="2800" b="1" dirty="0" smtClean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4378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297" y="717963"/>
            <a:ext cx="6112581" cy="831088"/>
          </a:xfrm>
          <a:effectLst>
            <a:glow rad="1905000">
              <a:schemeClr val="accent1"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60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812800">
                    <a:schemeClr val="tx1">
                      <a:alpha val="27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Acknowledgments: </a:t>
            </a:r>
            <a:endParaRPr lang="en-US" sz="60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812800">
                  <a:schemeClr val="tx1">
                    <a:alpha val="27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57" y="1664884"/>
            <a:ext cx="4912659" cy="3957759"/>
          </a:xfrm>
        </p:spPr>
        <p:txBody>
          <a:bodyPr>
            <a:normAutofit/>
          </a:bodyPr>
          <a:lstStyle/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NAU/NASA Space Grant</a:t>
            </a:r>
          </a:p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Mentor: Dr. Melissa Birkett</a:t>
            </a:r>
          </a:p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Kathleen Stigmon </a:t>
            </a:r>
          </a:p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Dr. Nadine G. </a:t>
            </a:r>
            <a:r>
              <a:rPr lang="en-US" b="1" dirty="0" smtClean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Barlow</a:t>
            </a:r>
          </a:p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effectLst>
                  <a:glow rad="800100">
                    <a:schemeClr val="tx1">
                      <a:alpha val="54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Arizona Space Grant Consortium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845" y="1343012"/>
            <a:ext cx="4480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498"/>
            <a:ext cx="1177639" cy="1572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8531" y="4538147"/>
            <a:ext cx="527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glow rad="762000">
                    <a:schemeClr val="tx1">
                      <a:alpha val="5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Thank You!</a:t>
            </a:r>
            <a:endParaRPr lang="en-US" sz="7200" b="1" dirty="0">
              <a:solidFill>
                <a:schemeClr val="bg1"/>
              </a:solidFill>
              <a:effectLst>
                <a:glow rad="762000">
                  <a:schemeClr val="tx1">
                    <a:alpha val="5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5419" y="5986218"/>
            <a:ext cx="2406581" cy="900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23" y="5747001"/>
            <a:ext cx="2241270" cy="13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0" y="0"/>
            <a:ext cx="12190710" cy="6858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61" y="232224"/>
            <a:ext cx="9221867" cy="1325563"/>
          </a:xfrm>
        </p:spPr>
        <p:txBody>
          <a:bodyPr>
            <a:noAutofit/>
          </a:bodyPr>
          <a:lstStyle/>
          <a:p>
            <a:r>
              <a:rPr lang="en-US" sz="4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chemeClr val="tx1"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NASA Human Research Roadmap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220" y="1485219"/>
            <a:ext cx="8289318" cy="4509182"/>
          </a:xfrm>
        </p:spPr>
        <p:txBody>
          <a:bodyPr>
            <a:noAutofit/>
          </a:bodyPr>
          <a:lstStyle/>
          <a:p>
            <a:pPr>
              <a:buSzPct val="45000"/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 2030 Mars Mission</a:t>
            </a:r>
          </a:p>
          <a:p>
            <a:pPr>
              <a:buSzPct val="45000"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NASA cannot eliminate all noise for their employees.</a:t>
            </a:r>
          </a:p>
          <a:p>
            <a:pPr>
              <a:buSzPct val="45000"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Noise can cause stress and impairs cognitive performance </a:t>
            </a:r>
          </a:p>
          <a:p>
            <a:pPr lvl="2">
              <a:buSzPct val="450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HPA/SAM </a:t>
            </a:r>
            <a:r>
              <a:rPr lang="en-US" sz="3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systems</a:t>
            </a:r>
            <a:endParaRPr lang="en-US" sz="3200" b="1" dirty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  <a:p>
            <a:pPr>
              <a:buSzPct val="45000"/>
            </a:pPr>
            <a:endParaRPr lang="en-US" sz="3200" b="1" dirty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  <a:p>
            <a:pPr marL="0" indent="0" algn="ctr">
              <a:buSzPct val="45000"/>
              <a:buNone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  <a:cs typeface="Angsana New" panose="02020603050405020304"/>
              </a:rPr>
              <a:t>Question: Is there a simple way to improve cognitive performance in a noisy environment? </a:t>
            </a:r>
          </a:p>
          <a:p>
            <a:pPr>
              <a:buSzPct val="45000"/>
            </a:pPr>
            <a:endParaRPr lang="en-US" sz="3200" b="1" dirty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  <a:p>
            <a:pPr marL="0" indent="0">
              <a:buSzPct val="45000"/>
              <a:buNone/>
            </a:pPr>
            <a:endParaRPr lang="en-US" sz="3200" b="1" dirty="0">
              <a:solidFill>
                <a:schemeClr val="bg1"/>
              </a:solidFill>
              <a:latin typeface="Book Antiqua" panose="02040602050305030304" pitchFamily="18" charset="0"/>
              <a:cs typeface="Angsana New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7458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0207"/>
            <a:ext cx="12192000" cy="8112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71" y="293919"/>
            <a:ext cx="10914743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Angsana New" panose="02020603050405020304" pitchFamily="18" charset="-34"/>
                <a:ea typeface="SimHei" panose="02010609060101010101" pitchFamily="49" charset="-122"/>
                <a:cs typeface="Angsana New" panose="02020603050405020304" pitchFamily="18" charset="-34"/>
              </a:rPr>
              <a:t>Unpredictable Noise and Cognitive Performance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44" y="1861532"/>
            <a:ext cx="11236570" cy="4351338"/>
          </a:xfrm>
        </p:spPr>
        <p:txBody>
          <a:bodyPr>
            <a:noAutofit/>
          </a:bodyPr>
          <a:lstStyle/>
          <a:p>
            <a:pPr lvl="1" algn="just">
              <a:buSzPct val="45000"/>
              <a:buFont typeface="Wingdings" panose="05000000000000000000" pitchFamily="2" charset="2"/>
              <a:buChar char="§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73100">
                    <a:schemeClr val="tx1">
                      <a:alpha val="53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We want to know if instructing people to ignore the noise  improves cognitive performance</a:t>
            </a:r>
          </a:p>
          <a:p>
            <a:pPr lvl="1" algn="just">
              <a:buSzPct val="45000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73100">
                    <a:schemeClr val="tx1">
                      <a:alpha val="53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Hypothesis</a:t>
            </a:r>
          </a:p>
          <a:p>
            <a:pPr lvl="3" algn="just">
              <a:buSzPct val="45000"/>
              <a:buFont typeface="Courier New" panose="02070309020205020404" pitchFamily="49" charset="0"/>
              <a:buChar char="o"/>
            </a:pPr>
            <a:r>
              <a:rPr lang="en-US" sz="3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73100">
                    <a:schemeClr val="tx1">
                      <a:alpha val="53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Instructing will improve performance.</a:t>
            </a:r>
          </a:p>
          <a:p>
            <a:pPr marL="457200" lvl="1" indent="0" algn="just">
              <a:buSzPct val="45000"/>
              <a:buNone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73100">
                    <a:schemeClr val="tx1">
                      <a:alpha val="53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73100">
                    <a:schemeClr val="tx1">
                      <a:alpha val="53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9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78"/>
            <a:ext cx="12192000" cy="691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385" y="17937"/>
            <a:ext cx="25497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My Study </a:t>
            </a:r>
            <a:endParaRPr lang="en-US" sz="60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314" y="1418303"/>
            <a:ext cx="6665686" cy="4521025"/>
          </a:xfrm>
          <a:ln>
            <a:noFill/>
          </a:ln>
        </p:spPr>
        <p:txBody>
          <a:bodyPr>
            <a:noAutofit/>
          </a:bodyPr>
          <a:lstStyle/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Male and female participants from the NAU </a:t>
            </a: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campus</a:t>
            </a:r>
          </a:p>
          <a:p>
            <a:pPr marL="0" lvl="1" indent="0">
              <a:buSzPct val="45000"/>
              <a:buNone/>
            </a:pPr>
            <a:r>
              <a: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Age </a:t>
            </a:r>
          </a:p>
          <a:p>
            <a:pPr marL="0" lvl="1" indent="0">
              <a:buSzPct val="45000"/>
              <a:buNone/>
            </a:pPr>
            <a:r>
              <a: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Health Requirements </a:t>
            </a: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Participant Groups</a:t>
            </a: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Production </a:t>
            </a:r>
            <a:r>
              <a: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of </a:t>
            </a: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Noise</a:t>
            </a: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Cognitive Tasks</a:t>
            </a:r>
            <a:endParaRPr lang="en-US" sz="28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Self-reported Questionnaire</a:t>
            </a: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Physiological Response</a:t>
            </a:r>
          </a:p>
          <a:p>
            <a:pPr marL="0" lvl="1" indent="0">
              <a:buSzPct val="45000"/>
              <a:buNone/>
            </a:pPr>
            <a:endParaRPr lang="en-US" sz="28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lvl="1" indent="-457200">
              <a:buSzPct val="45000"/>
              <a:buFont typeface="Wingdings" panose="05000000000000000000" pitchFamily="2" charset="2"/>
              <a:buChar char="§"/>
            </a:pPr>
            <a:endParaRPr lang="en-US" sz="2800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06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091" r="2922"/>
          <a:stretch/>
        </p:blipFill>
        <p:spPr>
          <a:xfrm>
            <a:off x="-14990" y="-4730"/>
            <a:ext cx="12201526" cy="7236579"/>
          </a:xfrm>
          <a:prstGeom prst="rect">
            <a:avLst/>
          </a:prstGeom>
        </p:spPr>
      </p:pic>
      <p:pic>
        <p:nvPicPr>
          <p:cNvPr id="16" name="Complete Sound #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567.73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2902" y="1118870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9" t="16910" r="17460" b="9942"/>
          <a:stretch/>
        </p:blipFill>
        <p:spPr>
          <a:xfrm>
            <a:off x="-48915" y="-18791"/>
            <a:ext cx="5317958" cy="72365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t="16654" r="17605" b="10455"/>
          <a:stretch/>
        </p:blipFill>
        <p:spPr>
          <a:xfrm>
            <a:off x="6978082" y="0"/>
            <a:ext cx="5208454" cy="72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71775"/>
            <a:ext cx="435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4</a:t>
            </a:r>
            <a:endParaRPr lang="en-US" sz="6600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0919" y="1538260"/>
            <a:ext cx="435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ldhabi" panose="01000000000000000000" pitchFamily="2" charset="-78"/>
                <a:cs typeface="Aldhabi" panose="01000000000000000000" pitchFamily="2" charset="-78"/>
              </a:rPr>
              <a:t>6</a:t>
            </a:r>
            <a:endParaRPr lang="en-US" sz="6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5569" y="1548618"/>
            <a:ext cx="435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7</a:t>
            </a:r>
            <a:endParaRPr lang="en-US" sz="6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2" t="38409" r="17894" b="33812"/>
          <a:stretch/>
        </p:blipFill>
        <p:spPr>
          <a:xfrm>
            <a:off x="6016619" y="4095748"/>
            <a:ext cx="6400800" cy="2927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27775" r="18194" b="36818"/>
          <a:stretch/>
        </p:blipFill>
        <p:spPr>
          <a:xfrm>
            <a:off x="101602" y="304800"/>
            <a:ext cx="6184898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t="31036" r="19340" b="33812"/>
          <a:stretch/>
        </p:blipFill>
        <p:spPr>
          <a:xfrm>
            <a:off x="0" y="3429000"/>
            <a:ext cx="6096000" cy="3581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 t="28309" r="18037" b="34885"/>
          <a:stretch/>
        </p:blipFill>
        <p:spPr>
          <a:xfrm>
            <a:off x="5886452" y="1"/>
            <a:ext cx="6496048" cy="38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701111"/>
              </p:ext>
            </p:extLst>
          </p:nvPr>
        </p:nvGraphicFramePr>
        <p:xfrm>
          <a:off x="159653" y="246745"/>
          <a:ext cx="11872690" cy="5921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399"/>
                <a:gridCol w="2634231"/>
                <a:gridCol w="2453449"/>
                <a:gridCol w="3615611"/>
              </a:tblGrid>
              <a:tr h="9883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Control Group (n=5)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Noise Group (n=4)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Noise + Instruction Group (n=4)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Gender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    Male (n)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-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    Female (n)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Age (years)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    18-19 (n)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884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    20-21 (n)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001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HHI Total Score (mean±SD)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7.60 (10.43)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5.50 (6.81)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0 (0)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001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NSS Total Score (</a:t>
                      </a:r>
                      <a:r>
                        <a:rPr lang="en-US" sz="2800" dirty="0" err="1">
                          <a:effectLst/>
                          <a:latin typeface="Book Antiqua" panose="02040602050305030304" pitchFamily="18" charset="0"/>
                        </a:rPr>
                        <a:t>mean±SD</a:t>
                      </a: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14.4 (2.57)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13.75 (3.40)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14.25 (1.89)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29075" y="6168570"/>
            <a:ext cx="70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 Value= Not Significant 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45172"/>
              </p:ext>
            </p:extLst>
          </p:nvPr>
        </p:nvGraphicFramePr>
        <p:xfrm>
          <a:off x="190500" y="171450"/>
          <a:ext cx="11620500" cy="579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7834"/>
                <a:gridCol w="1968014"/>
                <a:gridCol w="1832954"/>
                <a:gridCol w="3280023"/>
                <a:gridCol w="2171675"/>
              </a:tblGrid>
              <a:tr h="1447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Book Antiqua" panose="02040602050305030304" pitchFamily="18" charset="0"/>
                        </a:rPr>
                        <a:t>Control Group (n=4)</a:t>
                      </a:r>
                      <a:endParaRPr lang="en-US" sz="2800" dirty="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Noise Group (n=3)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Noise + Instruction Group (n=4)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p values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VAS Baseline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(mean±SD)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48.25 (11.88)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58.46 (11.71)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54.00 (10.65)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VAS During Task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(mean±SD)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43.93 (7.16)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82.70 (32.47)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58.65 (5.41)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P=.051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VAS Post Task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ook Antiqua" panose="02040602050305030304" pitchFamily="18" charset="0"/>
                        </a:rPr>
                        <a:t>(mean±SD)</a:t>
                      </a:r>
                      <a:endParaRPr lang="en-US" sz="2800"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58.43 (14.98)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60.63 (19.47)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59.43 (5.05)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5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593523"/>
              </p:ext>
            </p:extLst>
          </p:nvPr>
        </p:nvGraphicFramePr>
        <p:xfrm>
          <a:off x="153987" y="100887"/>
          <a:ext cx="11752259" cy="2236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042"/>
                <a:gridCol w="2499349"/>
                <a:gridCol w="2734850"/>
                <a:gridCol w="4239018"/>
              </a:tblGrid>
              <a:tr h="559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Systolic BP</a:t>
                      </a:r>
                      <a:endParaRPr lang="en-US" sz="1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Control Group (n=5)</a:t>
                      </a:r>
                      <a:endParaRPr lang="en-US" sz="1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Group (n=3)</a:t>
                      </a:r>
                      <a:endParaRPr lang="en-US" sz="18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+ Instruction Group (n=4)</a:t>
                      </a:r>
                      <a:endParaRPr lang="en-US" sz="1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Baseline (mean±SD)</a:t>
                      </a:r>
                      <a:endParaRPr lang="en-US" sz="18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116.4 (14.09)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109.00 (1.80)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103.00 (7.34)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During Task (mean±SD)</a:t>
                      </a:r>
                      <a:endParaRPr lang="en-US" sz="1800" b="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112.1 (10.93)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104.84 (3.75)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102.88 (5.72)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Post Task (</a:t>
                      </a:r>
                      <a:r>
                        <a:rPr lang="en-US" sz="1800" b="1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110.9 (9.08)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109.17 (13.61)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98.13 (7.35)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42770"/>
              </p:ext>
            </p:extLst>
          </p:nvPr>
        </p:nvGraphicFramePr>
        <p:xfrm>
          <a:off x="153984" y="2476499"/>
          <a:ext cx="11752262" cy="2053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043"/>
                <a:gridCol w="2499349"/>
                <a:gridCol w="2734851"/>
                <a:gridCol w="4239019"/>
              </a:tblGrid>
              <a:tr h="5016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Diastolic BP</a:t>
                      </a:r>
                      <a:endParaRPr lang="en-US" sz="1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Control Group (n=5)</a:t>
                      </a:r>
                      <a:endParaRPr lang="en-US" sz="1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Group (n=3)</a:t>
                      </a:r>
                      <a:endParaRPr lang="en-US" sz="1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Noise + Instruction Group (n=4)</a:t>
                      </a:r>
                      <a:endParaRPr lang="en-US" sz="1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16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Baseline (</a:t>
                      </a:r>
                      <a:r>
                        <a:rPr lang="en-US" sz="1800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80.2 (3.93)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71.17 (7.08)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73.25 (3.79)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16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During Task (mean±SD)</a:t>
                      </a:r>
                      <a:endParaRPr lang="en-US" sz="1800" b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73.3 (10.97)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67.17 (5.29)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73.5 (4.78)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16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Post Task (</a:t>
                      </a:r>
                      <a:r>
                        <a:rPr lang="en-US" sz="1800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mean±SD</a:t>
                      </a:r>
                      <a:r>
                        <a:rPr lang="en-US" sz="18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73.6 (12.72)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67.33 (10.59)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72.13 (0.85)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06647"/>
              </p:ext>
            </p:extLst>
          </p:nvPr>
        </p:nvGraphicFramePr>
        <p:xfrm>
          <a:off x="153984" y="4664077"/>
          <a:ext cx="11752264" cy="2106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043"/>
                <a:gridCol w="2499350"/>
                <a:gridCol w="2734851"/>
                <a:gridCol w="4239020"/>
              </a:tblGrid>
              <a:tr h="50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Heart Rate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Control Group (n=5)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Noise Group (n=3)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Noise + Instruction Group (n=4)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Baseline (mean±SD)</a:t>
                      </a:r>
                      <a:endParaRPr lang="en-US" sz="1800" b="1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64.6 (11.67)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73.17 (7.91)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78.88 (8.32)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During Task (</a:t>
                      </a:r>
                      <a:r>
                        <a:rPr lang="en-US" sz="1800" b="1" dirty="0" err="1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mean±SD</a:t>
                      </a: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)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68.8 (15.34)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73.5 (1.00)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80.13 (12.59)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0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Post Task (</a:t>
                      </a:r>
                      <a:r>
                        <a:rPr lang="en-US" sz="1800" b="1" dirty="0" err="1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mean±SD</a:t>
                      </a:r>
                      <a:r>
                        <a:rPr lang="en-US" sz="1800" b="1" dirty="0">
                          <a:solidFill>
                            <a:srgbClr val="81BB59"/>
                          </a:solidFill>
                          <a:effectLst/>
                          <a:latin typeface="Book Antiqua" panose="02040602050305030304" pitchFamily="18" charset="0"/>
                        </a:rPr>
                        <a:t>)</a:t>
                      </a:r>
                      <a:endParaRPr lang="en-US" sz="1800" b="1" dirty="0">
                        <a:solidFill>
                          <a:srgbClr val="81BB59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65.00 (8.93)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61.67 (3.33)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80.88 (11.66)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640138" y="4835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9463</TotalTime>
  <Words>697</Words>
  <Application>Microsoft Office PowerPoint</Application>
  <PresentationFormat>Widescreen</PresentationFormat>
  <Paragraphs>196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Aldhabi</vt:lpstr>
      <vt:lpstr>Angsana New</vt:lpstr>
      <vt:lpstr>Arial</vt:lpstr>
      <vt:lpstr>Book Antiqua</vt:lpstr>
      <vt:lpstr>Calibri</vt:lpstr>
      <vt:lpstr>Calibri Light</vt:lpstr>
      <vt:lpstr>Cambria</vt:lpstr>
      <vt:lpstr>Courier New</vt:lpstr>
      <vt:lpstr>MS Mincho</vt:lpstr>
      <vt:lpstr>SimHei</vt:lpstr>
      <vt:lpstr>Times New Roman</vt:lpstr>
      <vt:lpstr>Wingdings</vt:lpstr>
      <vt:lpstr>Office Theme</vt:lpstr>
      <vt:lpstr>Noise, Instruction, and Cognitive Performance</vt:lpstr>
      <vt:lpstr>NASA Human Research Roadmap </vt:lpstr>
      <vt:lpstr>Unpredictable Noise and Cognitive Performance </vt:lpstr>
      <vt:lpstr>My Study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Acknowledgments: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Cognitive performance and Noise as a Stressor</dc:title>
  <dc:creator>Microsoft account</dc:creator>
  <cp:lastModifiedBy>Tristan Swatts</cp:lastModifiedBy>
  <cp:revision>82</cp:revision>
  <dcterms:created xsi:type="dcterms:W3CDTF">2015-11-02T00:43:58Z</dcterms:created>
  <dcterms:modified xsi:type="dcterms:W3CDTF">2016-04-06T21:59:01Z</dcterms:modified>
</cp:coreProperties>
</file>